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1" r:id="rId6"/>
    <p:sldId id="269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07200" cy="9939338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90409-7E19-4939-9755-CE29EB115C0B}" type="datetimeFigureOut">
              <a:rPr lang="en-AU" smtClean="0"/>
              <a:t>9/05/2019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D644C-BD47-4E1C-BA7E-52C0B55431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0868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C5915-1BCC-48FA-B4E1-B2277B5E6F08}" type="datetimeFigureOut">
              <a:rPr lang="en-AU" smtClean="0"/>
              <a:t>9/05/2019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92D64-22C2-440D-AD22-7D48BF51B8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282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And Leunig remind us…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4527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98EE-4420-43A4-AB3C-706DD24CB0A4}" type="datetimeFigureOut">
              <a:rPr lang="en-AU" smtClean="0"/>
              <a:t>9/05/2019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EE5C-12CF-48F9-A5C6-FDB781E842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742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98EE-4420-43A4-AB3C-706DD24CB0A4}" type="datetimeFigureOut">
              <a:rPr lang="en-AU" smtClean="0"/>
              <a:t>9/05/2019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EE5C-12CF-48F9-A5C6-FDB781E842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564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98EE-4420-43A4-AB3C-706DD24CB0A4}" type="datetimeFigureOut">
              <a:rPr lang="en-AU" smtClean="0"/>
              <a:t>9/05/2019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EE5C-12CF-48F9-A5C6-FDB781E842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414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98EE-4420-43A4-AB3C-706DD24CB0A4}" type="datetimeFigureOut">
              <a:rPr lang="en-AU" smtClean="0"/>
              <a:t>9/05/2019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EE5C-12CF-48F9-A5C6-FDB781E842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8868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98EE-4420-43A4-AB3C-706DD24CB0A4}" type="datetimeFigureOut">
              <a:rPr lang="en-AU" smtClean="0"/>
              <a:t>9/05/2019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EE5C-12CF-48F9-A5C6-FDB781E842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302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98EE-4420-43A4-AB3C-706DD24CB0A4}" type="datetimeFigureOut">
              <a:rPr lang="en-AU" smtClean="0"/>
              <a:t>9/05/2019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EE5C-12CF-48F9-A5C6-FDB781E842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7328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98EE-4420-43A4-AB3C-706DD24CB0A4}" type="datetimeFigureOut">
              <a:rPr lang="en-AU" smtClean="0"/>
              <a:t>9/05/2019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EE5C-12CF-48F9-A5C6-FDB781E842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399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98EE-4420-43A4-AB3C-706DD24CB0A4}" type="datetimeFigureOut">
              <a:rPr lang="en-AU" smtClean="0"/>
              <a:t>9/05/2019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EE5C-12CF-48F9-A5C6-FDB781E842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2417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98EE-4420-43A4-AB3C-706DD24CB0A4}" type="datetimeFigureOut">
              <a:rPr lang="en-AU" smtClean="0"/>
              <a:t>9/05/2019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EE5C-12CF-48F9-A5C6-FDB781E842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667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98EE-4420-43A4-AB3C-706DD24CB0A4}" type="datetimeFigureOut">
              <a:rPr lang="en-AU" smtClean="0"/>
              <a:t>9/05/2019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EE5C-12CF-48F9-A5C6-FDB781E842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013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98EE-4420-43A4-AB3C-706DD24CB0A4}" type="datetimeFigureOut">
              <a:rPr lang="en-AU" smtClean="0"/>
              <a:t>9/05/2019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EE5C-12CF-48F9-A5C6-FDB781E842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855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C98EE-4420-43A4-AB3C-706DD24CB0A4}" type="datetimeFigureOut">
              <a:rPr lang="en-AU" smtClean="0"/>
              <a:t>9/05/2019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8EE5C-12CF-48F9-A5C6-FDB781E842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880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reatergood.berkeley.edu/topic/forgiveness/definition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476672"/>
            <a:ext cx="5229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Leaving</a:t>
            </a:r>
            <a:endParaRPr lang="en-A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61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9592" y="692696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solidFill>
                  <a:schemeClr val="bg1"/>
                </a:solidFill>
              </a:rPr>
              <a:t>What continues to stay with you?</a:t>
            </a:r>
            <a:endParaRPr lang="en-AU" sz="4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348880"/>
            <a:ext cx="70567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solidFill>
                  <a:schemeClr val="bg1"/>
                </a:solidFill>
              </a:rPr>
              <a:t>What would the world look like if we could learn to forgive one another?</a:t>
            </a:r>
            <a:endParaRPr lang="en-AU" sz="4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2281" y="4797152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solidFill>
                  <a:schemeClr val="bg1"/>
                </a:solidFill>
              </a:rPr>
              <a:t>How may what is staying with you inform your next steps?</a:t>
            </a:r>
            <a:endParaRPr lang="en-A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1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289" y="340533"/>
            <a:ext cx="8202161" cy="65819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  </a:t>
            </a:r>
            <a:r>
              <a:rPr lang="en-US" b="1" dirty="0" smtClean="0">
                <a:solidFill>
                  <a:srgbClr val="002060"/>
                </a:solidFill>
                <a:latin typeface="Avenir Light"/>
              </a:rPr>
              <a:t>	</a:t>
            </a:r>
            <a:endParaRPr lang="en-US" b="1" dirty="0" smtClean="0">
              <a:latin typeface="Avenir Light"/>
            </a:endParaRPr>
          </a:p>
          <a:p>
            <a:pPr marL="0" indent="0" algn="r">
              <a:buNone/>
            </a:pPr>
            <a:endParaRPr lang="en-US" sz="2700" b="1" dirty="0">
              <a:latin typeface="Avenir Light"/>
            </a:endParaRPr>
          </a:p>
          <a:p>
            <a:pPr marL="0" indent="0" algn="r">
              <a:buNone/>
            </a:pPr>
            <a:endParaRPr lang="en-US" sz="2700" b="1" dirty="0">
              <a:latin typeface="Avenir Light"/>
            </a:endParaRPr>
          </a:p>
          <a:p>
            <a:pPr marL="0" indent="0" algn="r">
              <a:buNone/>
            </a:pPr>
            <a:endParaRPr lang="en-US" sz="2700" b="1" dirty="0">
              <a:latin typeface="Avenir Light"/>
            </a:endParaRPr>
          </a:p>
          <a:p>
            <a:pPr marL="0" indent="0" algn="r">
              <a:buNone/>
            </a:pPr>
            <a:endParaRPr lang="en-US" sz="2700" b="1" dirty="0">
              <a:latin typeface="Avenir Light"/>
            </a:endParaRPr>
          </a:p>
          <a:p>
            <a:pPr marL="0" indent="0" algn="r">
              <a:buNone/>
            </a:pPr>
            <a:endParaRPr lang="en-US" sz="2700" b="1" dirty="0">
              <a:latin typeface="Avenir Light"/>
            </a:endParaRPr>
          </a:p>
          <a:p>
            <a:pPr marL="0" indent="0" algn="r">
              <a:buNone/>
            </a:pPr>
            <a:endParaRPr lang="en-US" sz="2700" b="1" dirty="0">
              <a:latin typeface="Avenir Light"/>
            </a:endParaRPr>
          </a:p>
          <a:p>
            <a:pPr marL="0" indent="0" algn="r">
              <a:buNone/>
            </a:pPr>
            <a:endParaRPr lang="en-US" sz="2700" b="1" dirty="0">
              <a:latin typeface="Avenir Light"/>
            </a:endParaRPr>
          </a:p>
          <a:p>
            <a:pPr marL="0" indent="0" algn="r">
              <a:buNone/>
            </a:pPr>
            <a:endParaRPr lang="en-US" sz="2700" b="1" dirty="0">
              <a:latin typeface="Avenir Light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87" y="-1372153"/>
            <a:ext cx="9179387" cy="8483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7944" y="2492897"/>
            <a:ext cx="4896544" cy="3942905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AU" sz="3600" dirty="0" smtClean="0">
                <a:solidFill>
                  <a:schemeClr val="bg1"/>
                </a:solidFill>
              </a:rPr>
              <a:t>Hope is the thing with feathers,</a:t>
            </a:r>
          </a:p>
          <a:p>
            <a:r>
              <a:rPr lang="en-AU" sz="3600" dirty="0" smtClean="0">
                <a:solidFill>
                  <a:schemeClr val="bg1"/>
                </a:solidFill>
              </a:rPr>
              <a:t>That perches in the soul,</a:t>
            </a:r>
          </a:p>
          <a:p>
            <a:r>
              <a:rPr lang="en-AU" sz="3600" dirty="0" smtClean="0">
                <a:solidFill>
                  <a:schemeClr val="bg1"/>
                </a:solidFill>
              </a:rPr>
              <a:t>And sings the tune without the words</a:t>
            </a:r>
          </a:p>
          <a:p>
            <a:r>
              <a:rPr lang="en-AU" sz="3600" dirty="0" smtClean="0">
                <a:solidFill>
                  <a:schemeClr val="bg1"/>
                </a:solidFill>
              </a:rPr>
              <a:t>And never stops at all.</a:t>
            </a:r>
          </a:p>
          <a:p>
            <a:pPr algn="r"/>
            <a:endParaRPr lang="en-AU" i="1" dirty="0" smtClean="0"/>
          </a:p>
          <a:p>
            <a:pPr algn="r"/>
            <a:r>
              <a:rPr lang="en-AU" i="1" dirty="0" smtClean="0">
                <a:solidFill>
                  <a:schemeClr val="bg1"/>
                </a:solidFill>
              </a:rPr>
              <a:t>Emily Dickinson</a:t>
            </a:r>
            <a:endParaRPr lang="en-A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1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5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20299"/>
            <a:ext cx="3995936" cy="26639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3608" y="620688"/>
            <a:ext cx="734481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 smtClean="0">
                <a:solidFill>
                  <a:schemeClr val="bg1"/>
                </a:solidFill>
              </a:rPr>
              <a:t>…Forgiveness</a:t>
            </a:r>
            <a:r>
              <a:rPr lang="en-AU" sz="4400" dirty="0">
                <a:solidFill>
                  <a:schemeClr val="bg1"/>
                </a:solidFill>
              </a:rPr>
              <a:t> </a:t>
            </a:r>
            <a:r>
              <a:rPr lang="en-AU" sz="4400" dirty="0" smtClean="0">
                <a:solidFill>
                  <a:schemeClr val="bg1"/>
                </a:solidFill>
              </a:rPr>
              <a:t>… </a:t>
            </a:r>
            <a:r>
              <a:rPr lang="en-AU" sz="4400" dirty="0">
                <a:solidFill>
                  <a:schemeClr val="bg1"/>
                </a:solidFill>
              </a:rPr>
              <a:t>a conscious, deliberate decision to release feelings of resentment or vengeance toward a person or group who has harmed you, regardless of whether they actually </a:t>
            </a:r>
            <a:r>
              <a:rPr lang="en-AU" sz="4400" dirty="0" smtClean="0">
                <a:solidFill>
                  <a:schemeClr val="bg1"/>
                </a:solidFill>
              </a:rPr>
              <a:t>deserve your</a:t>
            </a:r>
            <a:r>
              <a:rPr lang="en-AU" sz="4400" dirty="0">
                <a:solidFill>
                  <a:schemeClr val="bg1"/>
                </a:solidFill>
              </a:rPr>
              <a:t> </a:t>
            </a:r>
            <a:r>
              <a:rPr lang="en-AU" sz="4400" b="1" dirty="0">
                <a:solidFill>
                  <a:schemeClr val="bg1"/>
                </a:solidFill>
              </a:rPr>
              <a:t>forgiveness</a:t>
            </a:r>
            <a:r>
              <a:rPr lang="en-AU" sz="4400" dirty="0">
                <a:solidFill>
                  <a:schemeClr val="bg1"/>
                </a:solidFill>
              </a:rPr>
              <a:t>. </a:t>
            </a:r>
            <a:endParaRPr lang="en-AU" dirty="0" smtClean="0">
              <a:solidFill>
                <a:schemeClr val="bg1"/>
              </a:solidFill>
            </a:endParaRPr>
          </a:p>
          <a:p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7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1640" y="1268760"/>
            <a:ext cx="705678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solidFill>
                  <a:schemeClr val="bg1"/>
                </a:solidFill>
              </a:rPr>
              <a:t>... </a:t>
            </a:r>
            <a:r>
              <a:rPr lang="en-AU" sz="4400" b="1" dirty="0" smtClean="0">
                <a:solidFill>
                  <a:schemeClr val="bg1"/>
                </a:solidFill>
              </a:rPr>
              <a:t>Forgiveness </a:t>
            </a:r>
            <a:r>
              <a:rPr lang="en-AU" sz="4400" dirty="0" smtClean="0">
                <a:solidFill>
                  <a:schemeClr val="bg1"/>
                </a:solidFill>
              </a:rPr>
              <a:t>does not mean forgetting, nor does it mean condoning or excusing offenses.</a:t>
            </a:r>
          </a:p>
          <a:p>
            <a:endParaRPr lang="en-AU" sz="2000" dirty="0" smtClean="0"/>
          </a:p>
          <a:p>
            <a:r>
              <a:rPr lang="en-AU" sz="2000" u="sng" dirty="0" smtClean="0">
                <a:hlinkClick r:id="rId3"/>
              </a:rPr>
              <a:t>https</a:t>
            </a:r>
            <a:r>
              <a:rPr lang="en-AU" sz="2000" u="sng" dirty="0">
                <a:hlinkClick r:id="rId3"/>
              </a:rPr>
              <a:t>://greatergood.berkeley.edu/topic/forgiveness/definition</a:t>
            </a:r>
            <a:r>
              <a:rPr lang="en-AU" sz="2000" dirty="0"/>
              <a:t>)</a:t>
            </a:r>
          </a:p>
          <a:p>
            <a:endParaRPr lang="en-AU" sz="2000" dirty="0" smtClean="0">
              <a:solidFill>
                <a:schemeClr val="bg1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614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414" y="1196752"/>
            <a:ext cx="4139952" cy="27599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116632"/>
            <a:ext cx="8640960" cy="830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4000" dirty="0">
                <a:solidFill>
                  <a:schemeClr val="bg1"/>
                </a:solidFill>
              </a:rPr>
              <a:t>In its broadest sense ‘reconciliation’ means 'coming together</a:t>
            </a:r>
            <a:r>
              <a:rPr lang="en-GB" sz="4000" dirty="0" smtClean="0">
                <a:solidFill>
                  <a:schemeClr val="bg1"/>
                </a:solidFill>
              </a:rPr>
              <a:t>'.</a:t>
            </a:r>
          </a:p>
          <a:p>
            <a:pPr fontAlgn="base"/>
            <a:endParaRPr lang="en-GB" sz="4000" dirty="0">
              <a:solidFill>
                <a:schemeClr val="bg1"/>
              </a:solidFill>
            </a:endParaRPr>
          </a:p>
          <a:p>
            <a:pPr fontAlgn="base"/>
            <a:r>
              <a:rPr lang="en-GB" sz="4000" b="1" dirty="0" smtClean="0">
                <a:solidFill>
                  <a:schemeClr val="bg1"/>
                </a:solidFill>
              </a:rPr>
              <a:t>…'reconciliation</a:t>
            </a:r>
            <a:r>
              <a:rPr lang="en-GB" sz="4000" b="1" dirty="0">
                <a:solidFill>
                  <a:schemeClr val="bg1"/>
                </a:solidFill>
              </a:rPr>
              <a:t>' refers </a:t>
            </a:r>
            <a:endParaRPr lang="en-GB" sz="4000" b="1" dirty="0" smtClean="0">
              <a:solidFill>
                <a:schemeClr val="bg1"/>
              </a:solidFill>
            </a:endParaRPr>
          </a:p>
          <a:p>
            <a:pPr fontAlgn="base"/>
            <a:r>
              <a:rPr lang="en-GB" sz="4000" b="1" dirty="0" smtClean="0">
                <a:solidFill>
                  <a:schemeClr val="bg1"/>
                </a:solidFill>
              </a:rPr>
              <a:t>to </a:t>
            </a:r>
            <a:r>
              <a:rPr lang="en-GB" sz="4000" b="1" dirty="0">
                <a:solidFill>
                  <a:schemeClr val="bg1"/>
                </a:solidFill>
              </a:rPr>
              <a:t>bringing together</a:t>
            </a:r>
            <a:r>
              <a:rPr lang="en-GB" sz="4000" dirty="0">
                <a:solidFill>
                  <a:schemeClr val="bg1"/>
                </a:solidFill>
              </a:rPr>
              <a:t> </a:t>
            </a:r>
            <a:r>
              <a:rPr lang="en-GB" sz="4000" dirty="0" smtClean="0">
                <a:solidFill>
                  <a:schemeClr val="bg1"/>
                </a:solidFill>
              </a:rPr>
              <a:t>...</a:t>
            </a:r>
          </a:p>
          <a:p>
            <a:pPr fontAlgn="base"/>
            <a:endParaRPr lang="en-GB" sz="4000" dirty="0">
              <a:solidFill>
                <a:schemeClr val="bg1"/>
              </a:solidFill>
            </a:endParaRPr>
          </a:p>
          <a:p>
            <a:pPr fontAlgn="base"/>
            <a:r>
              <a:rPr lang="en-GB" sz="4000" dirty="0">
                <a:solidFill>
                  <a:schemeClr val="bg1"/>
                </a:solidFill>
              </a:rPr>
              <a:t>Reconciliation is not something that one decides to ‘do’ – it is a process, at the end of which there may be reconciliation, but this can never be guaranteed</a:t>
            </a:r>
            <a:r>
              <a:rPr lang="en-GB" sz="4000" dirty="0" smtClean="0">
                <a:solidFill>
                  <a:schemeClr val="bg1"/>
                </a:solidFill>
              </a:rPr>
              <a:t>.</a:t>
            </a:r>
          </a:p>
          <a:p>
            <a:pPr fontAlgn="base"/>
            <a:endParaRPr lang="en-GB" sz="4000" dirty="0">
              <a:solidFill>
                <a:schemeClr val="bg1"/>
              </a:solidFill>
            </a:endParaRPr>
          </a:p>
          <a:p>
            <a:pPr fontAlgn="base"/>
            <a:endParaRPr lang="en-A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75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-99392"/>
            <a:ext cx="6858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7544" y="404664"/>
            <a:ext cx="813690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GB" sz="4400" dirty="0" smtClean="0">
                <a:solidFill>
                  <a:schemeClr val="bg1"/>
                </a:solidFill>
              </a:rPr>
              <a:t>Reconciliation has </a:t>
            </a:r>
            <a:r>
              <a:rPr lang="en-GB" sz="4400" b="1" dirty="0" smtClean="0">
                <a:solidFill>
                  <a:schemeClr val="bg1"/>
                </a:solidFill>
              </a:rPr>
              <a:t>elements of truth, justice, forgiveness, healing, reparation, and love</a:t>
            </a:r>
            <a:r>
              <a:rPr lang="en-GB" sz="4400" dirty="0" smtClean="0">
                <a:solidFill>
                  <a:schemeClr val="bg1"/>
                </a:solidFill>
              </a:rPr>
              <a:t>.</a:t>
            </a:r>
          </a:p>
          <a:p>
            <a:endParaRPr lang="en-GB" sz="4400" dirty="0">
              <a:solidFill>
                <a:schemeClr val="bg1"/>
              </a:solidFill>
            </a:endParaRPr>
          </a:p>
          <a:p>
            <a:endParaRPr lang="en-GB" sz="4400" dirty="0" smtClean="0">
              <a:solidFill>
                <a:schemeClr val="bg1"/>
              </a:solidFill>
            </a:endParaRPr>
          </a:p>
          <a:p>
            <a:endParaRPr lang="en-GB" sz="4400" dirty="0">
              <a:solidFill>
                <a:schemeClr val="bg1"/>
              </a:solidFill>
            </a:endParaRPr>
          </a:p>
          <a:p>
            <a:endParaRPr lang="en-GB" sz="4400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https://www.creativespirits.info/aboriginalculture/people/what-you-need-to-know-about-reconciliation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877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"/>
            <a:ext cx="9144000" cy="68574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692696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solidFill>
                  <a:schemeClr val="bg1"/>
                </a:solidFill>
              </a:rPr>
              <a:t>‘…carrying around baggage for years…’</a:t>
            </a:r>
            <a:endParaRPr lang="en-AU" sz="4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659" y="4653136"/>
            <a:ext cx="8064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solidFill>
                  <a:schemeClr val="bg1"/>
                </a:solidFill>
              </a:rPr>
              <a:t>‘What you have done to me, I can do to you.’ </a:t>
            </a:r>
            <a:endParaRPr lang="en-A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8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221" y="0"/>
            <a:ext cx="512177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52" y="404664"/>
            <a:ext cx="84249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400" dirty="0" smtClean="0">
                <a:solidFill>
                  <a:schemeClr val="bg1"/>
                </a:solidFill>
              </a:rPr>
              <a:t>‘I am not going to forgive. I am not going to let those people off the hook.’</a:t>
            </a:r>
            <a:endParaRPr lang="en-AU" sz="4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157192"/>
            <a:ext cx="57606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solidFill>
                  <a:schemeClr val="bg1"/>
                </a:solidFill>
              </a:rPr>
              <a:t>‘Sooner or later you become that problem…’</a:t>
            </a:r>
            <a:endParaRPr lang="en-A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82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908" y="0"/>
            <a:ext cx="4484183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668844"/>
            <a:ext cx="83529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solidFill>
                  <a:schemeClr val="bg1"/>
                </a:solidFill>
              </a:rPr>
              <a:t>What is staying with you from the documentary ‘Risk Leaving’?</a:t>
            </a:r>
            <a:endParaRPr lang="en-AU" sz="4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9" y="4941168"/>
            <a:ext cx="7344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solidFill>
                  <a:schemeClr val="bg1"/>
                </a:solidFill>
              </a:rPr>
              <a:t>What gives you hope or causes you to question?</a:t>
            </a:r>
            <a:endParaRPr lang="en-A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0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165</Words>
  <Application>Microsoft Office PowerPoint</Application>
  <PresentationFormat>On-screen Show (4:3)</PresentationFormat>
  <Paragraphs>43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Avenir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Gaye Lennon</dc:creator>
  <cp:lastModifiedBy>Danielle Achikian</cp:lastModifiedBy>
  <cp:revision>18</cp:revision>
  <cp:lastPrinted>2019-05-09T02:55:43Z</cp:lastPrinted>
  <dcterms:created xsi:type="dcterms:W3CDTF">2019-05-08T23:53:00Z</dcterms:created>
  <dcterms:modified xsi:type="dcterms:W3CDTF">2019-05-09T13:28:53Z</dcterms:modified>
</cp:coreProperties>
</file>